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79" r:id="rId4"/>
    <p:sldId id="280" r:id="rId5"/>
    <p:sldId id="281" r:id="rId6"/>
    <p:sldId id="282" r:id="rId7"/>
    <p:sldId id="291" r:id="rId8"/>
    <p:sldId id="284" r:id="rId9"/>
    <p:sldId id="285" r:id="rId10"/>
    <p:sldId id="288" r:id="rId11"/>
    <p:sldId id="289" r:id="rId12"/>
    <p:sldId id="286" r:id="rId13"/>
    <p:sldId id="290" r:id="rId14"/>
    <p:sldId id="292" r:id="rId15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2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84CC"/>
    <a:srgbClr val="03136A"/>
    <a:srgbClr val="35759D"/>
    <a:srgbClr val="35B19D"/>
    <a:srgbClr val="000000"/>
    <a:srgbClr val="FFFF00"/>
    <a:srgbClr val="B3D3EA"/>
    <a:srgbClr val="78A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23" autoAdjust="0"/>
    <p:restoredTop sz="95596" autoAdjust="0"/>
  </p:normalViewPr>
  <p:slideViewPr>
    <p:cSldViewPr>
      <p:cViewPr varScale="1">
        <p:scale>
          <a:sx n="111" d="100"/>
          <a:sy n="111" d="100"/>
        </p:scale>
        <p:origin x="1770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819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1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78F1FB4-DC3A-4804-8289-C6911F155604}" type="slidenum">
              <a:rPr lang="en-US"/>
              <a:pPr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461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3EA918-A503-44CF-8083-7DCF03F30042}" type="slidenum">
              <a:rPr lang="en-US"/>
              <a:pPr/>
              <a:t>1</a:t>
            </a:fld>
            <a:endParaRPr lang="en-US"/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2F82D2-21CB-4B35-897C-ACD50AB7DEF1}" type="slidenum">
              <a:rPr lang="en-US"/>
              <a:pPr/>
              <a:t>10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745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2F82D2-21CB-4B35-897C-ACD50AB7DEF1}" type="slidenum">
              <a:rPr lang="en-US"/>
              <a:pPr/>
              <a:t>11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6002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2F82D2-21CB-4B35-897C-ACD50AB7DEF1}" type="slidenum">
              <a:rPr lang="en-US"/>
              <a:pPr/>
              <a:t>12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1688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2F82D2-21CB-4B35-897C-ACD50AB7DEF1}" type="slidenum">
              <a:rPr lang="en-US"/>
              <a:pPr/>
              <a:t>13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6108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2F82D2-21CB-4B35-897C-ACD50AB7DEF1}" type="slidenum">
              <a:rPr lang="en-US"/>
              <a:pPr/>
              <a:t>14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9754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A9EB64-CD4B-45DF-8758-264402CC158F}" type="slidenum">
              <a:rPr lang="en-US"/>
              <a:pPr/>
              <a:t>2</a:t>
            </a:fld>
            <a:endParaRPr lang="en-US"/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2F82D2-21CB-4B35-897C-ACD50AB7DEF1}" type="slidenum">
              <a:rPr lang="en-US"/>
              <a:pPr/>
              <a:t>3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2F82D2-21CB-4B35-897C-ACD50AB7DEF1}" type="slidenum">
              <a:rPr lang="en-US"/>
              <a:pPr/>
              <a:t>4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2F82D2-21CB-4B35-897C-ACD50AB7DEF1}" type="slidenum">
              <a:rPr lang="en-US"/>
              <a:pPr/>
              <a:t>5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2F82D2-21CB-4B35-897C-ACD50AB7DEF1}" type="slidenum">
              <a:rPr lang="en-US"/>
              <a:pPr/>
              <a:t>6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6433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2F82D2-21CB-4B35-897C-ACD50AB7DEF1}" type="slidenum">
              <a:rPr lang="en-US"/>
              <a:pPr/>
              <a:t>7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1601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2F82D2-21CB-4B35-897C-ACD50AB7DEF1}" type="slidenum">
              <a:rPr lang="en-US"/>
              <a:pPr/>
              <a:t>8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8453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2F82D2-21CB-4B35-897C-ACD50AB7DEF1}" type="slidenum">
              <a:rPr lang="en-US"/>
              <a:pPr/>
              <a:t>9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381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2925" y="2914650"/>
            <a:ext cx="8153400" cy="704850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1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 sz="3600"/>
            </a:lvl1pPr>
          </a:lstStyle>
          <a:p>
            <a:pPr lvl="0"/>
            <a:r>
              <a:rPr lang="ru-RU" noProof="0"/>
              <a:t>Образец заголовка</a:t>
            </a:r>
            <a:endParaRPr lang="en-US" noProof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2925" y="3638550"/>
            <a:ext cx="8153400" cy="685800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1"/>
                  </a:outerShdw>
                </a:effectLst>
              </a14:hiddenEffects>
            </a:ext>
          </a:extLst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pPr lvl="0"/>
            <a:r>
              <a:rPr lang="ru-RU" noProof="0"/>
              <a:t>Образец подзаголовка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68508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00825" y="808038"/>
            <a:ext cx="2171700" cy="54403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5725" y="808038"/>
            <a:ext cx="6362700" cy="54403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0681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48136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98989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66800" y="2057400"/>
            <a:ext cx="3581400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800600" y="2057400"/>
            <a:ext cx="3581400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19322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21329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31058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7330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439824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269529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5725" y="808038"/>
            <a:ext cx="8686800" cy="71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66800" y="2057400"/>
            <a:ext cx="73152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39552" y="3356992"/>
            <a:ext cx="8153400" cy="870570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uk-UA" dirty="0" err="1"/>
              <a:t>Пастушак</a:t>
            </a:r>
            <a:r>
              <a:rPr lang="uk-UA" dirty="0"/>
              <a:t> Олександр, 9 клас</a:t>
            </a:r>
          </a:p>
          <a:p>
            <a:r>
              <a:rPr lang="uk-UA" dirty="0"/>
              <a:t>КЗЗСО </a:t>
            </a:r>
            <a:r>
              <a:rPr lang="en-US" dirty="0"/>
              <a:t>“</a:t>
            </a:r>
            <a:r>
              <a:rPr lang="uk-UA" dirty="0" err="1"/>
              <a:t>Рожищенський</a:t>
            </a:r>
            <a:r>
              <a:rPr lang="uk-UA" dirty="0"/>
              <a:t> ліцей №4</a:t>
            </a:r>
            <a:r>
              <a:rPr lang="en-US" dirty="0"/>
              <a:t>”</a:t>
            </a:r>
          </a:p>
          <a:p>
            <a:endParaRPr lang="en-US" dirty="0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539552" y="2564904"/>
            <a:ext cx="8153400" cy="704850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/>
              <a:t>Notepad </a:t>
            </a:r>
            <a:r>
              <a:rPr lang="uk-UA" dirty="0"/>
              <a:t>кодувальник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1720" y="312738"/>
            <a:ext cx="6768752" cy="715962"/>
          </a:xfrm>
        </p:spPr>
        <p:txBody>
          <a:bodyPr/>
          <a:lstStyle/>
          <a:p>
            <a:pPr algn="ctr"/>
            <a:r>
              <a:rPr lang="uk-UA" b="1" dirty="0">
                <a:solidFill>
                  <a:schemeClr val="tx1"/>
                </a:solidFill>
              </a:rPr>
              <a:t>Вигляд кодованого файлу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" name="AutoShape 11" descr="The Top 5 Features Of Python Programming Langu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3" name="AutoShape 13" descr="The Top 5 Features Of Python Programming Langu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l="15134" t="13579" r="45572" b="19485"/>
          <a:stretch/>
        </p:blipFill>
        <p:spPr>
          <a:xfrm>
            <a:off x="2555776" y="1336931"/>
            <a:ext cx="5760640" cy="551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360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1720" y="548680"/>
            <a:ext cx="6768752" cy="715962"/>
          </a:xfrm>
        </p:spPr>
        <p:txBody>
          <a:bodyPr/>
          <a:lstStyle/>
          <a:p>
            <a:pPr algn="ctr"/>
            <a:r>
              <a:rPr lang="uk-UA" sz="5400" b="1" dirty="0">
                <a:solidFill>
                  <a:schemeClr val="tx1"/>
                </a:solidFill>
              </a:rPr>
              <a:t>Декодування файлу</a:t>
            </a:r>
            <a:endParaRPr lang="en-US" sz="5400" b="1" dirty="0">
              <a:solidFill>
                <a:schemeClr val="tx1"/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3200" t="6215" r="37501" b="31618"/>
          <a:stretch/>
        </p:blipFill>
        <p:spPr>
          <a:xfrm>
            <a:off x="1691680" y="2132856"/>
            <a:ext cx="7452320" cy="4392489"/>
          </a:xfrm>
          <a:prstGeom prst="rect">
            <a:avLst/>
          </a:prstGeom>
        </p:spPr>
      </p:pic>
      <p:sp>
        <p:nvSpPr>
          <p:cNvPr id="2" name="AutoShape 11" descr="The Top 5 Features Of Python Programming Langu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3" name="AutoShape 13" descr="The Top 5 Features Of Python Programming Langu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07295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1720" y="548680"/>
            <a:ext cx="6768752" cy="715962"/>
          </a:xfrm>
        </p:spPr>
        <p:txBody>
          <a:bodyPr/>
          <a:lstStyle/>
          <a:p>
            <a:pPr algn="ctr"/>
            <a:r>
              <a:rPr lang="uk-UA" b="1" dirty="0">
                <a:solidFill>
                  <a:schemeClr val="tx1"/>
                </a:solidFill>
              </a:rPr>
              <a:t>Збереження файлу у звичайному вигляді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" name="AutoShape 11" descr="The Top 5 Features Of Python Programming Langu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3" name="AutoShape 13" descr="The Top 5 Features Of Python Programming Langu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l="4065" t="5704" r="36889" b="9641"/>
          <a:stretch/>
        </p:blipFill>
        <p:spPr>
          <a:xfrm>
            <a:off x="2163746" y="1582507"/>
            <a:ext cx="6544700" cy="52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026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1720" y="548680"/>
            <a:ext cx="6768752" cy="715962"/>
          </a:xfrm>
        </p:spPr>
        <p:txBody>
          <a:bodyPr/>
          <a:lstStyle/>
          <a:p>
            <a:pPr algn="ctr"/>
            <a:r>
              <a:rPr lang="uk-UA" b="1" dirty="0">
                <a:solidFill>
                  <a:schemeClr val="tx1"/>
                </a:solidFill>
              </a:rPr>
              <a:t>Зміна розміру шрифту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" name="AutoShape 11" descr="The Top 5 Features Of Python Programming Langu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3" name="AutoShape 13" descr="The Top 5 Features Of Python Programming Langu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7401" t="6137" r="31412" b="30833"/>
          <a:stretch/>
        </p:blipFill>
        <p:spPr>
          <a:xfrm>
            <a:off x="1841523" y="1628800"/>
            <a:ext cx="7282617" cy="50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5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1" descr="The Top 5 Features Of Python Programming Langu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3" name="AutoShape 13" descr="The Top 5 Features Of Python Programming Langu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0CA5CCC6-B68B-CBBC-E894-F2B9749E8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1028" name="Picture 4" descr="Україна на міжнародній арені&quot; - презентація з різне">
            <a:extLst>
              <a:ext uri="{FF2B5EF4-FFF2-40B4-BE49-F238E27FC236}">
                <a16:creationId xmlns:a16="http://schemas.microsoft.com/office/drawing/2014/main" id="{F36B37AF-6150-9AA4-4B30-ABB273625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0"/>
            <a:ext cx="91805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595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Rectangle 5"/>
          <p:cNvSpPr>
            <a:spLocks noGrp="1" noChangeArrowheads="1"/>
          </p:cNvSpPr>
          <p:nvPr>
            <p:ph type="title"/>
          </p:nvPr>
        </p:nvSpPr>
        <p:spPr>
          <a:xfrm>
            <a:off x="251520" y="836712"/>
            <a:ext cx="8686800" cy="715962"/>
          </a:xfrm>
        </p:spPr>
        <p:txBody>
          <a:bodyPr/>
          <a:lstStyle/>
          <a:p>
            <a:pPr algn="ctr"/>
            <a:r>
              <a:rPr lang="ru-RU" sz="5400" b="1" dirty="0"/>
              <a:t>Мета</a:t>
            </a:r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80000"/>
              </a:lnSpc>
              <a:buNone/>
            </a:pPr>
            <a:r>
              <a:rPr lang="ru-RU" dirty="0" err="1"/>
              <a:t>Ускладнення</a:t>
            </a:r>
            <a:r>
              <a:rPr lang="ru-RU" dirty="0"/>
              <a:t> доступу до </a:t>
            </a:r>
            <a:r>
              <a:rPr lang="ru-RU" dirty="0" err="1"/>
              <a:t>важливих</a:t>
            </a:r>
            <a:r>
              <a:rPr lang="ru-RU" dirty="0"/>
              <a:t> </a:t>
            </a:r>
            <a:r>
              <a:rPr lang="ru-RU" dirty="0" err="1"/>
              <a:t>данних</a:t>
            </a:r>
            <a:r>
              <a:rPr lang="ru-RU" dirty="0"/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1720" y="548680"/>
            <a:ext cx="6768752" cy="715962"/>
          </a:xfrm>
        </p:spPr>
        <p:txBody>
          <a:bodyPr/>
          <a:lstStyle/>
          <a:p>
            <a:pPr algn="ctr"/>
            <a:r>
              <a:rPr lang="uk-UA" sz="5400" b="1" dirty="0">
                <a:solidFill>
                  <a:schemeClr val="tx1"/>
                </a:solidFill>
              </a:rPr>
              <a:t>Засоби розробки</a:t>
            </a:r>
            <a:endParaRPr lang="en-US" sz="5400" b="1" dirty="0">
              <a:solidFill>
                <a:schemeClr val="tx1"/>
              </a:solidFill>
            </a:endParaRP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>
          <a:xfrm>
            <a:off x="1907704" y="1772816"/>
            <a:ext cx="6912768" cy="447558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uk-UA" dirty="0">
                <a:solidFill>
                  <a:schemeClr val="tx1"/>
                </a:solidFill>
              </a:rPr>
              <a:t>Мова програмування </a:t>
            </a:r>
            <a:r>
              <a:rPr lang="en-US" dirty="0">
                <a:solidFill>
                  <a:schemeClr val="tx1"/>
                </a:solidFill>
              </a:rPr>
              <a:t>Python.</a:t>
            </a:r>
            <a:endParaRPr lang="uk-UA" dirty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</a:pPr>
            <a:r>
              <a:rPr lang="uk-UA" dirty="0">
                <a:solidFill>
                  <a:schemeClr val="tx1"/>
                </a:solidFill>
              </a:rPr>
              <a:t>Бібліотека </a:t>
            </a:r>
            <a:r>
              <a:rPr lang="en-US" dirty="0" err="1">
                <a:solidFill>
                  <a:schemeClr val="tx1"/>
                </a:solidFill>
              </a:rPr>
              <a:t>CustomTkinter</a:t>
            </a:r>
            <a:r>
              <a:rPr lang="uk-UA" dirty="0">
                <a:solidFill>
                  <a:schemeClr val="tx1"/>
                </a:solidFill>
              </a:rPr>
              <a:t> для розробки функціонального інтерфейсу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AutoShape 11" descr="The Top 5 Features Of Python Programming Langu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3" name="AutoShape 13" descr="The Top 5 Features Of Python Programming Langu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60430" name="Picture 14" descr="C:\Users\LABFIZUKA\Downloads\python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06" b="11598"/>
          <a:stretch/>
        </p:blipFill>
        <p:spPr bwMode="auto">
          <a:xfrm>
            <a:off x="1835696" y="4140818"/>
            <a:ext cx="4207237" cy="213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31" name="Picture 15" descr="C:\Users\LABFIZUKA\Desktop\сгіещь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576997"/>
            <a:ext cx="5040560" cy="126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1720" y="548680"/>
            <a:ext cx="6768752" cy="715962"/>
          </a:xfrm>
        </p:spPr>
        <p:txBody>
          <a:bodyPr/>
          <a:lstStyle/>
          <a:p>
            <a:pPr algn="ctr"/>
            <a:r>
              <a:rPr lang="uk-UA" sz="5400" b="1" dirty="0">
                <a:solidFill>
                  <a:schemeClr val="tx1"/>
                </a:solidFill>
              </a:rPr>
              <a:t>Можливості</a:t>
            </a:r>
            <a:endParaRPr lang="en-US" sz="5400" b="1" dirty="0">
              <a:solidFill>
                <a:schemeClr val="tx1"/>
              </a:solidFill>
            </a:endParaRP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>
          <a:xfrm>
            <a:off x="1907704" y="1772816"/>
            <a:ext cx="6912768" cy="447558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uk-UA" dirty="0">
                <a:solidFill>
                  <a:schemeClr val="tx1"/>
                </a:solidFill>
              </a:rPr>
              <a:t>Кодування тексту багатоступеневим кодом.</a:t>
            </a:r>
          </a:p>
          <a:p>
            <a:pPr>
              <a:lnSpc>
                <a:spcPct val="80000"/>
              </a:lnSpc>
            </a:pPr>
            <a:r>
              <a:rPr lang="uk-UA" dirty="0">
                <a:solidFill>
                  <a:schemeClr val="tx1"/>
                </a:solidFill>
              </a:rPr>
              <a:t>Декодування тексту</a:t>
            </a:r>
          </a:p>
          <a:p>
            <a:pPr>
              <a:lnSpc>
                <a:spcPct val="80000"/>
              </a:lnSpc>
            </a:pPr>
            <a:r>
              <a:rPr lang="uk-UA" dirty="0">
                <a:solidFill>
                  <a:schemeClr val="tx1"/>
                </a:solidFill>
              </a:rPr>
              <a:t>Зміна теми вікна (темна/світла)</a:t>
            </a:r>
          </a:p>
          <a:p>
            <a:pPr>
              <a:lnSpc>
                <a:spcPct val="80000"/>
              </a:lnSpc>
            </a:pPr>
            <a:r>
              <a:rPr lang="uk-UA" dirty="0">
                <a:solidFill>
                  <a:schemeClr val="tx1"/>
                </a:solidFill>
              </a:rPr>
              <a:t>Вибір мови інтерфейсу та довідки (Українська/Англійська)</a:t>
            </a:r>
          </a:p>
          <a:p>
            <a:pPr>
              <a:lnSpc>
                <a:spcPct val="80000"/>
              </a:lnSpc>
            </a:pPr>
            <a:r>
              <a:rPr lang="uk-UA" dirty="0">
                <a:solidFill>
                  <a:schemeClr val="tx1"/>
                </a:solidFill>
              </a:rPr>
              <a:t>Редагування розміру шрифту в документі</a:t>
            </a:r>
          </a:p>
          <a:p>
            <a:pPr>
              <a:lnSpc>
                <a:spcPct val="80000"/>
              </a:lnSpc>
            </a:pPr>
            <a:r>
              <a:rPr lang="uk-UA" dirty="0">
                <a:solidFill>
                  <a:schemeClr val="tx1"/>
                </a:solidFill>
              </a:rPr>
              <a:t>Інструкція роботи з програмою</a:t>
            </a:r>
          </a:p>
        </p:txBody>
      </p:sp>
      <p:sp>
        <p:nvSpPr>
          <p:cNvPr id="2" name="AutoShape 11" descr="The Top 5 Features Of Python Programming Langu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3" name="AutoShape 13" descr="The Top 5 Features Of Python Programming Langu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97437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1720" y="548680"/>
            <a:ext cx="6768752" cy="715962"/>
          </a:xfrm>
        </p:spPr>
        <p:txBody>
          <a:bodyPr/>
          <a:lstStyle/>
          <a:p>
            <a:pPr algn="ctr"/>
            <a:r>
              <a:rPr lang="uk-UA" sz="4800" b="1" dirty="0">
                <a:solidFill>
                  <a:schemeClr val="tx1"/>
                </a:solidFill>
              </a:rPr>
              <a:t>Вибір теми інтерфейсу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>
          <a:xfrm>
            <a:off x="6948264" y="1763154"/>
            <a:ext cx="2016223" cy="4475584"/>
          </a:xfrm>
        </p:spPr>
        <p:txBody>
          <a:bodyPr/>
          <a:lstStyle/>
          <a:p>
            <a:pPr marL="0" indent="0">
              <a:lnSpc>
                <a:spcPct val="80000"/>
              </a:lnSpc>
              <a:buNone/>
            </a:pPr>
            <a:endParaRPr lang="uk-UA" dirty="0">
              <a:solidFill>
                <a:schemeClr val="tx1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uk-UA" dirty="0">
                <a:solidFill>
                  <a:schemeClr val="tx1"/>
                </a:solidFill>
              </a:rPr>
              <a:t>Темна</a:t>
            </a:r>
          </a:p>
          <a:p>
            <a:pPr marL="0" indent="0">
              <a:lnSpc>
                <a:spcPct val="80000"/>
              </a:lnSpc>
              <a:buNone/>
            </a:pPr>
            <a:endParaRPr lang="uk-UA" dirty="0">
              <a:solidFill>
                <a:schemeClr val="tx1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endParaRPr lang="uk-UA" dirty="0">
              <a:solidFill>
                <a:schemeClr val="tx1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endParaRPr lang="uk-UA" dirty="0">
              <a:solidFill>
                <a:schemeClr val="tx1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endParaRPr lang="uk-UA" dirty="0">
              <a:solidFill>
                <a:schemeClr val="tx1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endParaRPr lang="uk-UA" dirty="0">
              <a:solidFill>
                <a:schemeClr val="tx1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uk-UA" dirty="0">
                <a:solidFill>
                  <a:schemeClr val="tx1"/>
                </a:solidFill>
              </a:rPr>
              <a:t>Світла</a:t>
            </a:r>
          </a:p>
        </p:txBody>
      </p:sp>
      <p:sp>
        <p:nvSpPr>
          <p:cNvPr id="2" name="AutoShape 11" descr="The Top 5 Features Of Python Programming Langu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3" name="AutoShape 13" descr="The Top 5 Features Of Python Programming Langu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l="7748" t="16734" r="33587" b="25189"/>
          <a:stretch/>
        </p:blipFill>
        <p:spPr>
          <a:xfrm>
            <a:off x="1835696" y="1328287"/>
            <a:ext cx="4916071" cy="273630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/>
          <a:srcRect l="7939" t="16532" r="33397" b="25391"/>
          <a:stretch/>
        </p:blipFill>
        <p:spPr>
          <a:xfrm>
            <a:off x="1832848" y="4102372"/>
            <a:ext cx="4950789" cy="275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80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1720" y="548680"/>
            <a:ext cx="6768752" cy="715962"/>
          </a:xfrm>
        </p:spPr>
        <p:txBody>
          <a:bodyPr/>
          <a:lstStyle/>
          <a:p>
            <a:pPr algn="ctr"/>
            <a:r>
              <a:rPr lang="uk-UA" sz="5400" b="1" dirty="0">
                <a:solidFill>
                  <a:schemeClr val="tx1"/>
                </a:solidFill>
              </a:rPr>
              <a:t>Зміна мови</a:t>
            </a:r>
            <a:endParaRPr lang="en-US" sz="5400" b="1" dirty="0">
              <a:solidFill>
                <a:schemeClr val="tx1"/>
              </a:solidFill>
            </a:endParaRP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>
          <a:xfrm>
            <a:off x="1907704" y="4682422"/>
            <a:ext cx="3307649" cy="711206"/>
          </a:xfrm>
        </p:spPr>
        <p:txBody>
          <a:bodyPr/>
          <a:lstStyle/>
          <a:p>
            <a:pPr marL="0" indent="0">
              <a:lnSpc>
                <a:spcPct val="80000"/>
              </a:lnSpc>
              <a:buNone/>
            </a:pPr>
            <a:r>
              <a:rPr lang="uk-UA" dirty="0">
                <a:solidFill>
                  <a:schemeClr val="tx1"/>
                </a:solidFill>
              </a:rPr>
              <a:t>Українська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AutoShape 11" descr="The Top 5 Features Of Python Programming Langu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3" name="AutoShape 13" descr="The Top 5 Features Of Python Programming Langu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l="7386" t="16532" r="59601" b="24407"/>
          <a:stretch/>
        </p:blipFill>
        <p:spPr>
          <a:xfrm>
            <a:off x="1812631" y="1259885"/>
            <a:ext cx="3402722" cy="342253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/>
          <a:srcRect l="7385" t="16532" r="56036" b="24407"/>
          <a:stretch/>
        </p:blipFill>
        <p:spPr>
          <a:xfrm>
            <a:off x="5289497" y="1259885"/>
            <a:ext cx="3770064" cy="34225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18515" y="4682420"/>
            <a:ext cx="3815189" cy="4862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80000"/>
              </a:lnSpc>
              <a:spcBef>
                <a:spcPct val="20000"/>
              </a:spcBef>
            </a:pPr>
            <a:r>
              <a:rPr lang="uk-UA" sz="3200" dirty="0">
                <a:latin typeface="+mn-lt"/>
              </a:rPr>
              <a:t>Англійська</a:t>
            </a:r>
            <a:endParaRPr lang="en-US" sz="3200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12632" y="5589240"/>
            <a:ext cx="7246929" cy="880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  <a:spcBef>
                <a:spcPct val="20000"/>
              </a:spcBef>
            </a:pPr>
            <a:r>
              <a:rPr lang="uk-UA" sz="3200" dirty="0">
                <a:latin typeface="+mn-lt"/>
              </a:rPr>
              <a:t>Також перекладається довідка та відомості про програму</a:t>
            </a:r>
            <a:endParaRPr lang="en-US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7563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1720" y="548680"/>
            <a:ext cx="6768752" cy="715962"/>
          </a:xfrm>
        </p:spPr>
        <p:txBody>
          <a:bodyPr/>
          <a:lstStyle/>
          <a:p>
            <a:pPr algn="ctr"/>
            <a:r>
              <a:rPr lang="uk-UA" sz="5400" b="1" dirty="0">
                <a:solidFill>
                  <a:schemeClr val="tx1"/>
                </a:solidFill>
              </a:rPr>
              <a:t>Кодування тексту</a:t>
            </a:r>
            <a:endParaRPr lang="en-US" sz="5400" b="1" dirty="0">
              <a:solidFill>
                <a:schemeClr val="tx1"/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3162" t="6323" r="36414" b="30675"/>
          <a:stretch/>
        </p:blipFill>
        <p:spPr>
          <a:xfrm>
            <a:off x="1996655" y="2636912"/>
            <a:ext cx="6878882" cy="4032448"/>
          </a:xfrm>
          <a:prstGeom prst="rect">
            <a:avLst/>
          </a:prstGeom>
        </p:spPr>
      </p:pic>
      <p:sp>
        <p:nvSpPr>
          <p:cNvPr id="2" name="AutoShape 11" descr="The Top 5 Features Of Python Programming Langu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3" name="AutoShape 13" descr="The Top 5 Features Of Python Programming Langu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73552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1720" y="548680"/>
            <a:ext cx="6768752" cy="715962"/>
          </a:xfrm>
        </p:spPr>
        <p:txBody>
          <a:bodyPr/>
          <a:lstStyle/>
          <a:p>
            <a:pPr algn="ctr"/>
            <a:r>
              <a:rPr lang="uk-UA" b="1" dirty="0">
                <a:solidFill>
                  <a:schemeClr val="tx1"/>
                </a:solidFill>
              </a:rPr>
              <a:t>Використання існуючого файлу для </a:t>
            </a:r>
            <a:r>
              <a:rPr lang="uk-UA" b="1" dirty="0" err="1">
                <a:solidFill>
                  <a:schemeClr val="tx1"/>
                </a:solidFill>
              </a:rPr>
              <a:t>кодуванння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" name="AutoShape 11" descr="The Top 5 Features Of Python Programming Langu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3" name="AutoShape 13" descr="The Top 5 Features Of Python Programming Langu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t="-202" r="39485" b="4719"/>
          <a:stretch/>
        </p:blipFill>
        <p:spPr>
          <a:xfrm>
            <a:off x="2555776" y="1619986"/>
            <a:ext cx="5904656" cy="523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5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1" descr="The Top 5 Features Of Python Programming Langu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3" name="AutoShape 13" descr="The Top 5 Features Of Python Programming Langu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907704" y="404664"/>
            <a:ext cx="6864821" cy="715962"/>
          </a:xfrm>
        </p:spPr>
        <p:txBody>
          <a:bodyPr/>
          <a:lstStyle/>
          <a:p>
            <a:pPr algn="ctr"/>
            <a:r>
              <a:rPr lang="uk-UA" b="1" dirty="0">
                <a:solidFill>
                  <a:schemeClr val="tx1"/>
                </a:solidFill>
              </a:rPr>
              <a:t>Збереження файлу для кодування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r="40038" b="27360"/>
          <a:stretch/>
        </p:blipFill>
        <p:spPr>
          <a:xfrm>
            <a:off x="1773382" y="1548052"/>
            <a:ext cx="7380312" cy="531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00026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-template">
  <a:themeElements>
    <a:clrScheme name="powerpoint-template-24 16">
      <a:dk1>
        <a:srgbClr val="4D4D4D"/>
      </a:dk1>
      <a:lt1>
        <a:srgbClr val="FFFFFF"/>
      </a:lt1>
      <a:dk2>
        <a:srgbClr val="4D4D4D"/>
      </a:dk2>
      <a:lt2>
        <a:srgbClr val="285E80"/>
      </a:lt2>
      <a:accent1>
        <a:srgbClr val="3E7A98"/>
      </a:accent1>
      <a:accent2>
        <a:srgbClr val="5A91AC"/>
      </a:accent2>
      <a:accent3>
        <a:srgbClr val="FFFFFF"/>
      </a:accent3>
      <a:accent4>
        <a:srgbClr val="404040"/>
      </a:accent4>
      <a:accent5>
        <a:srgbClr val="AFBECA"/>
      </a:accent5>
      <a:accent6>
        <a:srgbClr val="51839B"/>
      </a:accent6>
      <a:hlink>
        <a:srgbClr val="6C9FB8"/>
      </a:hlink>
      <a:folHlink>
        <a:srgbClr val="DDDDDD"/>
      </a:folHlink>
    </a:clrScheme>
    <a:fontScheme name="powerpoint-template-24">
      <a:majorFont>
        <a:latin typeface="Microsoft Sans Serif"/>
        <a:ea typeface=""/>
        <a:cs typeface=""/>
      </a:majorFont>
      <a:minorFont>
        <a:latin typeface="Microsoft Sans Serif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owerpoint-template-24 1">
        <a:dk1>
          <a:srgbClr val="4D4D4D"/>
        </a:dk1>
        <a:lt1>
          <a:srgbClr val="FFFFFF"/>
        </a:lt1>
        <a:dk2>
          <a:srgbClr val="4D4D4D"/>
        </a:dk2>
        <a:lt2>
          <a:srgbClr val="0C209B"/>
        </a:lt2>
        <a:accent1>
          <a:srgbClr val="2167BF"/>
        </a:accent1>
        <a:accent2>
          <a:srgbClr val="C60C0D"/>
        </a:accent2>
        <a:accent3>
          <a:srgbClr val="FFFFFF"/>
        </a:accent3>
        <a:accent4>
          <a:srgbClr val="404040"/>
        </a:accent4>
        <a:accent5>
          <a:srgbClr val="ABB8DC"/>
        </a:accent5>
        <a:accent6>
          <a:srgbClr val="B30A0B"/>
        </a:accent6>
        <a:hlink>
          <a:srgbClr val="4793C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2">
        <a:dk1>
          <a:srgbClr val="4D4D4D"/>
        </a:dk1>
        <a:lt1>
          <a:srgbClr val="FFFFFF"/>
        </a:lt1>
        <a:dk2>
          <a:srgbClr val="4D4D4D"/>
        </a:dk2>
        <a:lt2>
          <a:srgbClr val="CC0000"/>
        </a:lt2>
        <a:accent1>
          <a:srgbClr val="FF9933"/>
        </a:accent1>
        <a:accent2>
          <a:srgbClr val="009900"/>
        </a:accent2>
        <a:accent3>
          <a:srgbClr val="FFFFFF"/>
        </a:accent3>
        <a:accent4>
          <a:srgbClr val="404040"/>
        </a:accent4>
        <a:accent5>
          <a:srgbClr val="FFCAAD"/>
        </a:accent5>
        <a:accent6>
          <a:srgbClr val="008A00"/>
        </a:accent6>
        <a:hlink>
          <a:srgbClr val="3366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3">
        <a:dk1>
          <a:srgbClr val="4D4D4D"/>
        </a:dk1>
        <a:lt1>
          <a:srgbClr val="FFFFFF"/>
        </a:lt1>
        <a:dk2>
          <a:srgbClr val="4D4D4D"/>
        </a:dk2>
        <a:lt2>
          <a:srgbClr val="116DE4"/>
        </a:lt2>
        <a:accent1>
          <a:srgbClr val="235CAF"/>
        </a:accent1>
        <a:accent2>
          <a:srgbClr val="54A1EE"/>
        </a:accent2>
        <a:accent3>
          <a:srgbClr val="FFFFFF"/>
        </a:accent3>
        <a:accent4>
          <a:srgbClr val="404040"/>
        </a:accent4>
        <a:accent5>
          <a:srgbClr val="ACB5D4"/>
        </a:accent5>
        <a:accent6>
          <a:srgbClr val="4B91D8"/>
        </a:accent6>
        <a:hlink>
          <a:srgbClr val="1391E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4">
        <a:dk1>
          <a:srgbClr val="4D4D4D"/>
        </a:dk1>
        <a:lt1>
          <a:srgbClr val="FFFFFF"/>
        </a:lt1>
        <a:dk2>
          <a:srgbClr val="4D4D4D"/>
        </a:dk2>
        <a:lt2>
          <a:srgbClr val="246DD8"/>
        </a:lt2>
        <a:accent1>
          <a:srgbClr val="2FC5F1"/>
        </a:accent1>
        <a:accent2>
          <a:srgbClr val="218DEB"/>
        </a:accent2>
        <a:accent3>
          <a:srgbClr val="FFFFFF"/>
        </a:accent3>
        <a:accent4>
          <a:srgbClr val="404040"/>
        </a:accent4>
        <a:accent5>
          <a:srgbClr val="ADDFF7"/>
        </a:accent5>
        <a:accent6>
          <a:srgbClr val="1D7FD5"/>
        </a:accent6>
        <a:hlink>
          <a:srgbClr val="39A1E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5">
        <a:dk1>
          <a:srgbClr val="4D4D4D"/>
        </a:dk1>
        <a:lt1>
          <a:srgbClr val="FFFFFF"/>
        </a:lt1>
        <a:dk2>
          <a:srgbClr val="4D4D4D"/>
        </a:dk2>
        <a:lt2>
          <a:srgbClr val="4377BA"/>
        </a:lt2>
        <a:accent1>
          <a:srgbClr val="5793D1"/>
        </a:accent1>
        <a:accent2>
          <a:srgbClr val="5FA2DB"/>
        </a:accent2>
        <a:accent3>
          <a:srgbClr val="FFFFFF"/>
        </a:accent3>
        <a:accent4>
          <a:srgbClr val="404040"/>
        </a:accent4>
        <a:accent5>
          <a:srgbClr val="B4C8E5"/>
        </a:accent5>
        <a:accent6>
          <a:srgbClr val="5592C6"/>
        </a:accent6>
        <a:hlink>
          <a:srgbClr val="68AEE3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6">
        <a:dk1>
          <a:srgbClr val="4D4D4D"/>
        </a:dk1>
        <a:lt1>
          <a:srgbClr val="FFFFFF"/>
        </a:lt1>
        <a:dk2>
          <a:srgbClr val="4D4D4D"/>
        </a:dk2>
        <a:lt2>
          <a:srgbClr val="0067B5"/>
        </a:lt2>
        <a:accent1>
          <a:srgbClr val="1881BF"/>
        </a:accent1>
        <a:accent2>
          <a:srgbClr val="39B0DA"/>
        </a:accent2>
        <a:accent3>
          <a:srgbClr val="FFFFFF"/>
        </a:accent3>
        <a:accent4>
          <a:srgbClr val="404040"/>
        </a:accent4>
        <a:accent5>
          <a:srgbClr val="ABC1DC"/>
        </a:accent5>
        <a:accent6>
          <a:srgbClr val="339FC5"/>
        </a:accent6>
        <a:hlink>
          <a:srgbClr val="40B0D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7">
        <a:dk1>
          <a:srgbClr val="4D4D4D"/>
        </a:dk1>
        <a:lt1>
          <a:srgbClr val="FFFFFF"/>
        </a:lt1>
        <a:dk2>
          <a:srgbClr val="4D4D4D"/>
        </a:dk2>
        <a:lt2>
          <a:srgbClr val="026788"/>
        </a:lt2>
        <a:accent1>
          <a:srgbClr val="0089B3"/>
        </a:accent1>
        <a:accent2>
          <a:srgbClr val="01A2CE"/>
        </a:accent2>
        <a:accent3>
          <a:srgbClr val="FFFFFF"/>
        </a:accent3>
        <a:accent4>
          <a:srgbClr val="404040"/>
        </a:accent4>
        <a:accent5>
          <a:srgbClr val="AAC4D6"/>
        </a:accent5>
        <a:accent6>
          <a:srgbClr val="0192BA"/>
        </a:accent6>
        <a:hlink>
          <a:srgbClr val="01B3D8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8">
        <a:dk1>
          <a:srgbClr val="4D4D4D"/>
        </a:dk1>
        <a:lt1>
          <a:srgbClr val="FFFFFF"/>
        </a:lt1>
        <a:dk2>
          <a:srgbClr val="4D4D4D"/>
        </a:dk2>
        <a:lt2>
          <a:srgbClr val="036CB7"/>
        </a:lt2>
        <a:accent1>
          <a:srgbClr val="1878BD"/>
        </a:accent1>
        <a:accent2>
          <a:srgbClr val="3E8EC8"/>
        </a:accent2>
        <a:accent3>
          <a:srgbClr val="FFFFFF"/>
        </a:accent3>
        <a:accent4>
          <a:srgbClr val="404040"/>
        </a:accent4>
        <a:accent5>
          <a:srgbClr val="ABBEDB"/>
        </a:accent5>
        <a:accent6>
          <a:srgbClr val="3780B5"/>
        </a:accent6>
        <a:hlink>
          <a:srgbClr val="559CCE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9">
        <a:dk1>
          <a:srgbClr val="4D4D4D"/>
        </a:dk1>
        <a:lt1>
          <a:srgbClr val="FFFFFF"/>
        </a:lt1>
        <a:dk2>
          <a:srgbClr val="4D4D4D"/>
        </a:dk2>
        <a:lt2>
          <a:srgbClr val="036CB7"/>
        </a:lt2>
        <a:accent1>
          <a:srgbClr val="1878BD"/>
        </a:accent1>
        <a:accent2>
          <a:srgbClr val="3E8EC8"/>
        </a:accent2>
        <a:accent3>
          <a:srgbClr val="FFFFFF"/>
        </a:accent3>
        <a:accent4>
          <a:srgbClr val="404040"/>
        </a:accent4>
        <a:accent5>
          <a:srgbClr val="ABBEDB"/>
        </a:accent5>
        <a:accent6>
          <a:srgbClr val="3780B5"/>
        </a:accent6>
        <a:hlink>
          <a:srgbClr val="006AB6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0">
        <a:dk1>
          <a:srgbClr val="4D4D4D"/>
        </a:dk1>
        <a:lt1>
          <a:srgbClr val="FFFFFF"/>
        </a:lt1>
        <a:dk2>
          <a:srgbClr val="4D4D4D"/>
        </a:dk2>
        <a:lt2>
          <a:srgbClr val="0045A3"/>
        </a:lt2>
        <a:accent1>
          <a:srgbClr val="005AB6"/>
        </a:accent1>
        <a:accent2>
          <a:srgbClr val="0073CF"/>
        </a:accent2>
        <a:accent3>
          <a:srgbClr val="FFFFFF"/>
        </a:accent3>
        <a:accent4>
          <a:srgbClr val="404040"/>
        </a:accent4>
        <a:accent5>
          <a:srgbClr val="AAB5D7"/>
        </a:accent5>
        <a:accent6>
          <a:srgbClr val="0068BB"/>
        </a:accent6>
        <a:hlink>
          <a:srgbClr val="0084D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1">
        <a:dk1>
          <a:srgbClr val="4D4D4D"/>
        </a:dk1>
        <a:lt1>
          <a:srgbClr val="FFFFFF"/>
        </a:lt1>
        <a:dk2>
          <a:srgbClr val="4D4D4D"/>
        </a:dk2>
        <a:lt2>
          <a:srgbClr val="205EDC"/>
        </a:lt2>
        <a:accent1>
          <a:srgbClr val="3488E9"/>
        </a:accent1>
        <a:accent2>
          <a:srgbClr val="50B3F5"/>
        </a:accent2>
        <a:accent3>
          <a:srgbClr val="FFFFFF"/>
        </a:accent3>
        <a:accent4>
          <a:srgbClr val="404040"/>
        </a:accent4>
        <a:accent5>
          <a:srgbClr val="AEC3F2"/>
        </a:accent5>
        <a:accent6>
          <a:srgbClr val="48A2DE"/>
        </a:accent6>
        <a:hlink>
          <a:srgbClr val="65D4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2">
        <a:dk1>
          <a:srgbClr val="4D4D4D"/>
        </a:dk1>
        <a:lt1>
          <a:srgbClr val="FFFFFF"/>
        </a:lt1>
        <a:dk2>
          <a:srgbClr val="4D4D4D"/>
        </a:dk2>
        <a:lt2>
          <a:srgbClr val="0045A3"/>
        </a:lt2>
        <a:accent1>
          <a:srgbClr val="005AB6"/>
        </a:accent1>
        <a:accent2>
          <a:srgbClr val="0073CF"/>
        </a:accent2>
        <a:accent3>
          <a:srgbClr val="FFFFFF"/>
        </a:accent3>
        <a:accent4>
          <a:srgbClr val="404040"/>
        </a:accent4>
        <a:accent5>
          <a:srgbClr val="AAB5D7"/>
        </a:accent5>
        <a:accent6>
          <a:srgbClr val="0068BB"/>
        </a:accent6>
        <a:hlink>
          <a:srgbClr val="EE0808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3">
        <a:dk1>
          <a:srgbClr val="4D4D4D"/>
        </a:dk1>
        <a:lt1>
          <a:srgbClr val="FFFFFF"/>
        </a:lt1>
        <a:dk2>
          <a:srgbClr val="4D4D4D"/>
        </a:dk2>
        <a:lt2>
          <a:srgbClr val="0045A3"/>
        </a:lt2>
        <a:accent1>
          <a:srgbClr val="005AB6"/>
        </a:accent1>
        <a:accent2>
          <a:srgbClr val="0073CF"/>
        </a:accent2>
        <a:accent3>
          <a:srgbClr val="FFFFFF"/>
        </a:accent3>
        <a:accent4>
          <a:srgbClr val="404040"/>
        </a:accent4>
        <a:accent5>
          <a:srgbClr val="AAB5D7"/>
        </a:accent5>
        <a:accent6>
          <a:srgbClr val="0068BB"/>
        </a:accent6>
        <a:hlink>
          <a:srgbClr val="F3B21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4">
        <a:dk1>
          <a:srgbClr val="4D4D4D"/>
        </a:dk1>
        <a:lt1>
          <a:srgbClr val="FFFFFF"/>
        </a:lt1>
        <a:dk2>
          <a:srgbClr val="4D4D4D"/>
        </a:dk2>
        <a:lt2>
          <a:srgbClr val="0045A3"/>
        </a:lt2>
        <a:accent1>
          <a:srgbClr val="005AB6"/>
        </a:accent1>
        <a:accent2>
          <a:srgbClr val="0073CF"/>
        </a:accent2>
        <a:accent3>
          <a:srgbClr val="FFFFFF"/>
        </a:accent3>
        <a:accent4>
          <a:srgbClr val="404040"/>
        </a:accent4>
        <a:accent5>
          <a:srgbClr val="AAB5D7"/>
        </a:accent5>
        <a:accent6>
          <a:srgbClr val="0068BB"/>
        </a:accent6>
        <a:hlink>
          <a:srgbClr val="109B0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5">
        <a:dk1>
          <a:srgbClr val="4D4D4D"/>
        </a:dk1>
        <a:lt1>
          <a:srgbClr val="FFFFFF"/>
        </a:lt1>
        <a:dk2>
          <a:srgbClr val="4D4D4D"/>
        </a:dk2>
        <a:lt2>
          <a:srgbClr val="025A9C"/>
        </a:lt2>
        <a:accent1>
          <a:srgbClr val="166FB2"/>
        </a:accent1>
        <a:accent2>
          <a:srgbClr val="3580B9"/>
        </a:accent2>
        <a:accent3>
          <a:srgbClr val="FFFFFF"/>
        </a:accent3>
        <a:accent4>
          <a:srgbClr val="404040"/>
        </a:accent4>
        <a:accent5>
          <a:srgbClr val="ABBBD5"/>
        </a:accent5>
        <a:accent6>
          <a:srgbClr val="2F73A7"/>
        </a:accent6>
        <a:hlink>
          <a:srgbClr val="559CCE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6">
        <a:dk1>
          <a:srgbClr val="4D4D4D"/>
        </a:dk1>
        <a:lt1>
          <a:srgbClr val="FFFFFF"/>
        </a:lt1>
        <a:dk2>
          <a:srgbClr val="4D4D4D"/>
        </a:dk2>
        <a:lt2>
          <a:srgbClr val="285E80"/>
        </a:lt2>
        <a:accent1>
          <a:srgbClr val="3E7A98"/>
        </a:accent1>
        <a:accent2>
          <a:srgbClr val="5A91AC"/>
        </a:accent2>
        <a:accent3>
          <a:srgbClr val="FFFFFF"/>
        </a:accent3>
        <a:accent4>
          <a:srgbClr val="404040"/>
        </a:accent4>
        <a:accent5>
          <a:srgbClr val="AFBECA"/>
        </a:accent5>
        <a:accent6>
          <a:srgbClr val="51839B"/>
        </a:accent6>
        <a:hlink>
          <a:srgbClr val="6C9FB8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</Template>
  <TotalTime>276</TotalTime>
  <Words>122</Words>
  <Application>Microsoft Office PowerPoint</Application>
  <PresentationFormat>Екран (4:3)</PresentationFormat>
  <Paragraphs>49</Paragraphs>
  <Slides>14</Slides>
  <Notes>14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14</vt:i4>
      </vt:variant>
    </vt:vector>
  </HeadingPairs>
  <TitlesOfParts>
    <vt:vector size="17" baseType="lpstr">
      <vt:lpstr>Arial</vt:lpstr>
      <vt:lpstr>Microsoft Sans Serif</vt:lpstr>
      <vt:lpstr>powerpoint-template</vt:lpstr>
      <vt:lpstr>Notepad кодувальник</vt:lpstr>
      <vt:lpstr>Мета</vt:lpstr>
      <vt:lpstr>Засоби розробки</vt:lpstr>
      <vt:lpstr>Можливості</vt:lpstr>
      <vt:lpstr>Вибір теми інтерфейсу</vt:lpstr>
      <vt:lpstr>Зміна мови</vt:lpstr>
      <vt:lpstr>Кодування тексту</vt:lpstr>
      <vt:lpstr>Використання існуючого файлу для кодуванння</vt:lpstr>
      <vt:lpstr>Збереження файлу для кодування</vt:lpstr>
      <vt:lpstr>Вигляд кодованого файлу</vt:lpstr>
      <vt:lpstr>Декодування файлу</vt:lpstr>
      <vt:lpstr>Збереження файлу у звичайному вигляді</vt:lpstr>
      <vt:lpstr>Зміна розміру шрифту</vt:lpstr>
      <vt:lpstr>Презентація PowerPoint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LABFIZUKA</dc:creator>
  <cp:lastModifiedBy>Рожищенський ліцей №4</cp:lastModifiedBy>
  <cp:revision>26</cp:revision>
  <dcterms:created xsi:type="dcterms:W3CDTF">2023-02-08T09:54:45Z</dcterms:created>
  <dcterms:modified xsi:type="dcterms:W3CDTF">2023-02-15T12:22:05Z</dcterms:modified>
</cp:coreProperties>
</file>